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jpeg" ContentType="image/jpe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51435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12F9936-8B90-443B-A953-41B69531478C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63CBA178-9384-4592-929B-55DFFD1F2FF2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80B78B4F-ED94-4FE3-A2A6-880DE82AD616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7E9FDB9-7CEF-47E8-A3FB-83F8FEDA09F3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CAB92F9-342A-4D0E-9315-175AF8E44A2B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E92CA39-51E2-44AC-B6BA-DC51DD2E0B86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2F97E20-40A0-4181-8A0B-48B5753BA56E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1242087-87E8-4375-B9AD-0D9A12744468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B703CB7-6E5C-4D30-97DF-88F273376B18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147B89-0D3E-4DC3-B4D9-F3966B599DBD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0085920-1EDB-4D63-8789-5D162C2608D0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B37D960-816D-49EE-82FC-BD727A12FFCA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EA46D18-6099-4EDC-A67E-174D61859AF7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ED4789-F460-4337-B23B-9696A60C9D74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A345F12-E1CA-4B3E-B19C-16C5075A81D5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6DB55DF-FD20-4C55-9EA2-0A097F4EF02D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DA7ECFC-F001-412F-8648-7A5927B84956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519821C-E479-4A47-8034-B4C4C13F279C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DD49016-FD67-48B8-B16B-8799C514C6C4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E9CA4AA-99E9-4E1B-9CA3-F82428F959BF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0AECEFE-3BC0-4028-93AB-F16072CB3CB0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00118085-4340-4636-89A9-C673291775D5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022E4E25-C4A9-49B4-BF8C-D5F08E50F319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BB1066DC-55A3-4AF7-A42A-6B1300BA0C51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18320"/>
            <a:ext cx="8519400" cy="62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Click to edit the outline text format</a:t>
            </a:r>
            <a:endParaRPr b="0" lang="en-US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latin typeface="Arial"/>
              </a:rPr>
              <a:t>Second Outline Level</a:t>
            </a:r>
            <a:endParaRPr b="0" lang="en-US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Third Outline Level</a:t>
            </a:r>
            <a:endParaRPr b="0" lang="en-US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latin typeface="Arial"/>
              </a:rPr>
              <a:t>Fourth Outline Level</a:t>
            </a:r>
            <a:endParaRPr b="0" lang="en-US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Fifth Outline Level</a:t>
            </a:r>
            <a:endParaRPr b="0" lang="en-US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Sixth Outline Level</a:t>
            </a:r>
            <a:endParaRPr b="0" lang="en-US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Seventh Outline Level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rgbClr val="595959"/>
                </a:solidFill>
                <a:latin typeface="Arial"/>
                <a:ea typeface="Arial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fld id="{9507FAEF-C45C-41E7-B420-E61D08AD40FB}" type="slidenum">
              <a:rPr b="0" lang="en" sz="1000" spc="-1" strike="noStrike">
                <a:solidFill>
                  <a:srgbClr val="595959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7560" cy="392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rgbClr val="595959"/>
                </a:solidFill>
                <a:latin typeface="Arial"/>
                <a:ea typeface="Arial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fld id="{042FD249-E9DE-4E56-8FF7-50E11C74EE05}" type="slidenum">
              <a:rPr b="0" lang="en" sz="1000" spc="-1" strike="noStrike">
                <a:solidFill>
                  <a:srgbClr val="595959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9400" cy="22446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b">
            <a:normAutofit fontScale="86000"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5200" spc="-1" strike="noStrike">
                <a:solidFill>
                  <a:srgbClr val="000000"/>
                </a:solidFill>
                <a:latin typeface="Arial"/>
                <a:ea typeface="Arial"/>
              </a:rPr>
              <a:t>Beyond Lithium;  The next generation Aircraft Battery Chemistry</a:t>
            </a:r>
            <a:endParaRPr b="0" lang="en-US" sz="52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311760" y="2834280"/>
            <a:ext cx="8519400" cy="79164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" sz="31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Safer - Lightweight - Dependable</a:t>
            </a:r>
            <a:endParaRPr b="0" lang="en-US" sz="3100" spc="-1" strike="noStrike">
              <a:latin typeface="Arial"/>
            </a:endParaRPr>
          </a:p>
        </p:txBody>
      </p:sp>
      <p:sp>
        <p:nvSpPr>
          <p:cNvPr id="80" name="Google Shape;56;p13"/>
          <p:cNvSpPr/>
          <p:nvPr/>
        </p:nvSpPr>
        <p:spPr>
          <a:xfrm>
            <a:off x="1060200" y="3626640"/>
            <a:ext cx="76410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600" spc="-1" strike="noStrike">
                <a:solidFill>
                  <a:srgbClr val="595959"/>
                </a:solidFill>
                <a:latin typeface="Arial"/>
                <a:ea typeface="Arial"/>
              </a:rPr>
              <a:t>Evaluating a safer powerful alternative to current lithium tech</a:t>
            </a:r>
            <a:endParaRPr b="0" lang="en-US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311760" y="10440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LiFepo4  vs  Sodium  discharge  curves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8702640" y="4466520"/>
            <a:ext cx="128880" cy="10116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08" name="Google Shape;120;p22" descr=""/>
          <p:cNvPicPr/>
          <p:nvPr/>
        </p:nvPicPr>
        <p:blipFill>
          <a:blip r:embed="rId1"/>
          <a:stretch/>
        </p:blipFill>
        <p:spPr>
          <a:xfrm>
            <a:off x="216720" y="769320"/>
            <a:ext cx="8728200" cy="3603960"/>
          </a:xfrm>
          <a:prstGeom prst="rect">
            <a:avLst/>
          </a:prstGeom>
          <a:ln w="0">
            <a:noFill/>
          </a:ln>
        </p:spPr>
      </p:pic>
      <p:pic>
        <p:nvPicPr>
          <p:cNvPr id="109" name="Google Shape;121;p22" descr=""/>
          <p:cNvPicPr/>
          <p:nvPr/>
        </p:nvPicPr>
        <p:blipFill>
          <a:blip r:embed="rId2"/>
          <a:stretch/>
        </p:blipFill>
        <p:spPr>
          <a:xfrm>
            <a:off x="0" y="769320"/>
            <a:ext cx="9142920" cy="360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11760" y="16920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rgbClr val="ff0000"/>
                </a:solidFill>
                <a:latin typeface="Arial"/>
                <a:ea typeface="Arial"/>
              </a:rPr>
              <a:t>Lead</a:t>
            </a: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en" sz="2800" spc="-1" strike="noStrike">
                <a:solidFill>
                  <a:srgbClr val="0000ff"/>
                </a:solidFill>
                <a:latin typeface="Arial"/>
                <a:ea typeface="Arial"/>
              </a:rPr>
              <a:t>LFP</a:t>
            </a: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en" sz="2800" spc="-1" strike="noStrike">
                <a:solidFill>
                  <a:srgbClr val="ffd966"/>
                </a:solidFill>
                <a:latin typeface="Arial"/>
                <a:ea typeface="Arial"/>
              </a:rPr>
              <a:t>Sodium</a:t>
            </a: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    comparison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66240" cy="1234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12" name="Google Shape;128;p23" descr=""/>
          <p:cNvPicPr/>
          <p:nvPr/>
        </p:nvPicPr>
        <p:blipFill>
          <a:blip r:embed="rId1"/>
          <a:stretch/>
        </p:blipFill>
        <p:spPr>
          <a:xfrm>
            <a:off x="1141560" y="741960"/>
            <a:ext cx="6894720" cy="440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Sodium Life Cycles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637480" y="4311360"/>
            <a:ext cx="193680" cy="256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13000"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15" name="Google Shape;135;p24" descr=""/>
          <p:cNvPicPr/>
          <p:nvPr/>
        </p:nvPicPr>
        <p:blipFill>
          <a:blip r:embed="rId1"/>
          <a:stretch/>
        </p:blipFill>
        <p:spPr>
          <a:xfrm>
            <a:off x="654840" y="1152360"/>
            <a:ext cx="7884720" cy="398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 rot="15240000">
            <a:off x="-912960" y="2295360"/>
            <a:ext cx="3455640" cy="2484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98640" cy="22104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7000"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18" name="Google Shape;142;p25" descr=""/>
          <p:cNvPicPr/>
          <p:nvPr/>
        </p:nvPicPr>
        <p:blipFill>
          <a:blip r:embed="rId1"/>
          <a:stretch/>
        </p:blipFill>
        <p:spPr>
          <a:xfrm>
            <a:off x="102960" y="0"/>
            <a:ext cx="8858160" cy="522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21" name="Google Shape;149;p26" descr=""/>
          <p:cNvPicPr/>
          <p:nvPr/>
        </p:nvPicPr>
        <p:blipFill>
          <a:blip r:embed="rId1"/>
          <a:stretch/>
        </p:blipFill>
        <p:spPr>
          <a:xfrm>
            <a:off x="232920" y="150480"/>
            <a:ext cx="8519400" cy="4549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24" name="Google Shape;156;p27" descr=""/>
          <p:cNvPicPr/>
          <p:nvPr/>
        </p:nvPicPr>
        <p:blipFill>
          <a:blip r:embed="rId1"/>
          <a:stretch/>
        </p:blipFill>
        <p:spPr>
          <a:xfrm>
            <a:off x="311760" y="76320"/>
            <a:ext cx="8519400" cy="5065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27" name="Google Shape;163;p28" descr=""/>
          <p:cNvPicPr/>
          <p:nvPr/>
        </p:nvPicPr>
        <p:blipFill>
          <a:blip r:embed="rId1"/>
          <a:stretch/>
        </p:blipFill>
        <p:spPr>
          <a:xfrm>
            <a:off x="0" y="153720"/>
            <a:ext cx="9142920" cy="4835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30" name="Google Shape;170;p29" descr=""/>
          <p:cNvPicPr/>
          <p:nvPr/>
        </p:nvPicPr>
        <p:blipFill>
          <a:blip r:embed="rId1"/>
          <a:stretch/>
        </p:blipFill>
        <p:spPr>
          <a:xfrm>
            <a:off x="216720" y="195120"/>
            <a:ext cx="8793000" cy="475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33" name="Google Shape;177;p30" descr=""/>
          <p:cNvPicPr/>
          <p:nvPr/>
        </p:nvPicPr>
        <p:blipFill>
          <a:blip r:embed="rId1"/>
          <a:stretch/>
        </p:blipFill>
        <p:spPr>
          <a:xfrm>
            <a:off x="0" y="327600"/>
            <a:ext cx="9142920" cy="4487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 rot="10800000">
            <a:off x="8394840" y="4815000"/>
            <a:ext cx="290880" cy="112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5" name="Google Shape;183;p31"/>
          <p:cNvSpPr/>
          <p:nvPr/>
        </p:nvSpPr>
        <p:spPr>
          <a:xfrm>
            <a:off x="152280" y="0"/>
            <a:ext cx="8906040" cy="51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6" name="Google Shape;184;p31"/>
          <p:cNvGraphicFramePr/>
          <p:nvPr/>
        </p:nvGraphicFramePr>
        <p:xfrm>
          <a:off x="152280" y="152280"/>
          <a:ext cx="8906400" cy="4591800"/>
        </p:xfrm>
        <a:graphic>
          <a:graphicData uri="http://schemas.openxmlformats.org/drawingml/2006/table">
            <a:tbl>
              <a:tblPr/>
              <a:tblGrid>
                <a:gridCol w="2745000"/>
                <a:gridCol w="6161760"/>
              </a:tblGrid>
              <a:tr h="361080">
                <a:tc>
                  <a:txBody>
                    <a:bodyPr lIns="91080" rIns="9108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" sz="11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State of Charge (%)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  <a:tc>
                  <a:txBody>
                    <a:bodyPr lIns="91080" rIns="9108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" sz="11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Effect on Battery Performance</a:t>
                      </a:r>
                      <a:endParaRPr b="0" lang="en-US" sz="11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</a:tr>
              <a:tr h="382320">
                <a:tc>
                  <a:txBody>
                    <a:bodyPr lIns="91080" rIns="9108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  <a:tc>
                  <a:txBody>
                    <a:bodyPr lIns="91080" rIns="9108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Little degradation observed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</a:tr>
              <a:tr h="382320">
                <a:tc>
                  <a:txBody>
                    <a:bodyPr lIns="91080" rIns="9108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  <a:tc>
                  <a:txBody>
                    <a:bodyPr lIns="91080" rIns="9108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Significant irreversible loss of sodium inventory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</a:tr>
              <a:tr h="3466440">
                <a:tc>
                  <a:txBody>
                    <a:bodyPr lIns="91080" rIns="9108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140 and above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  <a:tc>
                  <a:txBody>
                    <a:bodyPr lIns="91080" rIns="9108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Significant capacity degradation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buNone/>
                        <a:tabLst>
                          <a:tab algn="l" pos="0"/>
                        </a:tabLst>
                      </a:pPr>
                      <a:r>
                        <a:rPr b="1" lang="en" sz="13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Implications of Overcharging</a:t>
                      </a:r>
                      <a:endParaRPr b="0" lang="en-US" sz="1300" spc="-1" strike="noStrike">
                        <a:latin typeface="Arial"/>
                      </a:endParaRPr>
                    </a:p>
                    <a:p>
                      <a:pPr marL="457200" indent="-324000">
                        <a:lnSpc>
                          <a:spcPct val="115000"/>
                        </a:lnSpc>
                        <a:spcBef>
                          <a:spcPts val="1199"/>
                        </a:spcBef>
                        <a:buClr>
                          <a:srgbClr val="000000"/>
                        </a:buClr>
                        <a:buFont typeface="Arial"/>
                        <a:buChar char="●"/>
                        <a:tabLst>
                          <a:tab algn="l" pos="0"/>
                        </a:tabLst>
                      </a:pPr>
                      <a:r>
                        <a:rPr b="0" lang="en" sz="15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120% SOC: At this level, sodium-ion cells maintain their performance with minimal degradation.</a:t>
                      </a:r>
                      <a:r>
                        <a:rPr b="1" lang="en" sz="15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4.8V cell /  19.2V</a:t>
                      </a:r>
                      <a:endParaRPr b="0" lang="en-US" sz="1500" spc="-1" strike="noStrike">
                        <a:latin typeface="Arial"/>
                      </a:endParaRPr>
                    </a:p>
                    <a:p>
                      <a:pPr marL="457200" indent="-32400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●"/>
                        <a:tabLst>
                          <a:tab algn="l" pos="0"/>
                        </a:tabLst>
                      </a:pPr>
                      <a:r>
                        <a:rPr b="0" lang="en" sz="15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130% SOC: The cells begin to experience notable damage, particularly in the form of irreversible loss of sodium, which can affect overall battery life and efficiency.  </a:t>
                      </a:r>
                      <a:r>
                        <a:rPr b="1" lang="en" sz="15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5.2V cell / 20.8V</a:t>
                      </a:r>
                      <a:br>
                        <a:rPr sz="1500"/>
                      </a:br>
                      <a:r>
                        <a:rPr b="0" lang="en" sz="15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b="0" lang="en-US" sz="1500" spc="-1" strike="noStrike">
                        <a:latin typeface="Arial"/>
                      </a:endParaRPr>
                    </a:p>
                    <a:p>
                      <a:pPr marL="457200" indent="-324000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●"/>
                        <a:tabLst>
                          <a:tab algn="l" pos="0"/>
                        </a:tabLst>
                      </a:pPr>
                      <a:r>
                        <a:rPr b="0" lang="en" sz="15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140% SOC and beyond: At this point, the cells face substantial capacity degradation, which can severely limit their usability and lifespan</a:t>
                      </a:r>
                      <a:endParaRPr b="0" lang="en-US" sz="15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99"/>
                        </a:spcBef>
                        <a:buNone/>
                        <a:tabLst>
                          <a:tab algn="l" pos="0"/>
                        </a:tabLst>
                      </a:pP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91080" marR="91080"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0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Lead/AGM  vs  Lithium/LiFepo4  vs  Sodium/Na4Fe3PO4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11458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1st, lets talk Lead: very heavy, short lifespan if not perfectly maintained, low energy density, large V drop on engine cranking, especially w turbines, especially at freezing temps, greater IR, sulphates if left not fully charged, not enviro friendly.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83" name="Google Shape;63;p14" descr=""/>
          <p:cNvPicPr/>
          <p:nvPr/>
        </p:nvPicPr>
        <p:blipFill>
          <a:blip r:embed="rId1"/>
          <a:stretch/>
        </p:blipFill>
        <p:spPr>
          <a:xfrm>
            <a:off x="152280" y="2451600"/>
            <a:ext cx="3386880" cy="2538360"/>
          </a:xfrm>
          <a:prstGeom prst="rect">
            <a:avLst/>
          </a:prstGeom>
          <a:ln w="0">
            <a:noFill/>
          </a:ln>
        </p:spPr>
      </p:pic>
      <p:pic>
        <p:nvPicPr>
          <p:cNvPr id="84" name="Google Shape;64;p14" descr=""/>
          <p:cNvPicPr/>
          <p:nvPr/>
        </p:nvPicPr>
        <p:blipFill>
          <a:blip r:embed="rId2"/>
          <a:stretch/>
        </p:blipFill>
        <p:spPr>
          <a:xfrm>
            <a:off x="3692880" y="2451600"/>
            <a:ext cx="4545360" cy="253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LiFepo4 overcharge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9078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Autofit/>
          </a:bodyPr>
          <a:p>
            <a:pPr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r>
              <a:rPr b="1" lang="en" sz="2550" spc="-1" strike="noStrike">
                <a:solidFill>
                  <a:srgbClr val="000000"/>
                </a:solidFill>
                <a:latin typeface="Arial"/>
                <a:ea typeface="Arial"/>
              </a:rPr>
              <a:t>3.40V - 3.45V</a:t>
            </a:r>
            <a:r>
              <a:rPr b="0" lang="en" sz="2600" spc="-1" strike="noStrike">
                <a:solidFill>
                  <a:srgbClr val="000000"/>
                </a:solidFill>
                <a:latin typeface="Arial"/>
                <a:ea typeface="Arial"/>
              </a:rPr>
              <a:t>Full / RestingThe cell's resting voltage at 100% capacity after sitting for 15-30 minutes.</a:t>
            </a:r>
            <a:r>
              <a:rPr b="1" lang="en" sz="2550" spc="-1" strike="noStrike">
                <a:solidFill>
                  <a:srgbClr val="000000"/>
                </a:solidFill>
                <a:latin typeface="Arial"/>
                <a:ea typeface="Arial"/>
              </a:rPr>
              <a:t>3.55V - 3.65V </a:t>
            </a:r>
            <a:r>
              <a:rPr b="0" lang="en" sz="2600" spc="-1" strike="noStrike">
                <a:solidFill>
                  <a:srgbClr val="000000"/>
                </a:solidFill>
                <a:latin typeface="Arial"/>
                <a:ea typeface="Arial"/>
              </a:rPr>
              <a:t>Maximum Safe  Recommended ceiling limit for charger termination. Current tapers off.</a:t>
            </a:r>
            <a:r>
              <a:rPr b="1" lang="en" sz="2550" spc="-1" strike="noStrike">
                <a:solidFill>
                  <a:srgbClr val="000000"/>
                </a:solidFill>
                <a:latin typeface="Arial"/>
                <a:ea typeface="Arial"/>
              </a:rPr>
              <a:t>3.65V - 4.00V Mild Overcharge - </a:t>
            </a:r>
            <a:r>
              <a:rPr b="0" lang="en" sz="2600" spc="-1" strike="noStrike">
                <a:solidFill>
                  <a:srgbClr val="000000"/>
                </a:solidFill>
                <a:latin typeface="Arial"/>
                <a:ea typeface="Arial"/>
              </a:rPr>
              <a:t>Voltage spikes rapidly. Accelerated wear on the cathode structure.</a:t>
            </a:r>
            <a:r>
              <a:rPr b="1" lang="en" sz="2550" spc="-1" strike="noStrike">
                <a:solidFill>
                  <a:srgbClr val="000000"/>
                </a:solidFill>
                <a:latin typeface="Arial"/>
                <a:ea typeface="Arial"/>
              </a:rPr>
              <a:t>4.00V - 4.20V+Severe Overcharge </a:t>
            </a:r>
            <a:r>
              <a:rPr b="0" lang="en" sz="2600" spc="-1" strike="noStrike">
                <a:solidFill>
                  <a:srgbClr val="000000"/>
                </a:solidFill>
                <a:latin typeface="Arial"/>
                <a:ea typeface="Arial"/>
              </a:rPr>
              <a:t>Electrolyte oxidizes, generating gas and causing cell swelling or venting</a:t>
            </a:r>
            <a:r>
              <a:rPr b="0" lang="en" sz="24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SUMMARY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22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SODIUM ENGINE STARTING ATTRIBUTES:</a:t>
            </a:r>
            <a:endParaRPr b="0" lang="en-US" sz="22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SUPERIOR COLD WX PERFORMANCE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HIGH CURRENT CAPABILITY, VERY LOW IMPEDANCE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ABSOLUTE SAFETY, EXCELLENT THERMAL STABILITY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ZERO VOLTAGE DISCHARGE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FAST CHARGING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LONG CYCLE LIFE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LESS COMPLICATED - NO BMS NEEDED</a:t>
            </a:r>
            <a:endParaRPr b="0" lang="en-US" sz="1800" spc="-1" strike="noStrike"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LOWER COST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201;p34"/>
          <p:cNvSpPr/>
          <p:nvPr/>
        </p:nvSpPr>
        <p:spPr>
          <a:xfrm>
            <a:off x="38160" y="60120"/>
            <a:ext cx="9036360" cy="501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700" spc="-1" strike="noStrike">
                <a:solidFill>
                  <a:srgbClr val="595959"/>
                </a:solidFill>
                <a:latin typeface="Arial"/>
                <a:ea typeface="Arial"/>
              </a:rPr>
              <a:t>One final thought.. If extreme cold temp starting is important and a battery that will last a lifetime, and a little more weight and size are not a restriction, that is also available. Called LTO</a:t>
            </a:r>
            <a:endParaRPr b="0" lang="en-US" sz="3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3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                    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 txBox="1"/>
          <p:nvPr/>
        </p:nvSpPr>
        <p:spPr>
          <a:xfrm>
            <a:off x="228600" y="228600"/>
            <a:ext cx="8458200" cy="239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Now , lets look at LTO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For applications requiring reliable engine starting in extreme low-temperature environments and exceptional service life, Lithium Titanate (LTO) battery technology is also available. Although LTO batteries are larger and heavier than other chemistries, they provide outstanding low-temperature performance, extremely long cycle life, and high power capability, making them well suited for demanding aviation applications where weight and size are not the primary design constraints </a:t>
            </a:r>
            <a:endParaRPr b="0" lang="en-US" sz="1800" spc="-1" strike="noStrike">
              <a:latin typeface="Arial"/>
            </a:endParaRPr>
          </a:p>
          <a:p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1600200" y="252360"/>
            <a:ext cx="4800600" cy="431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 txBox="1"/>
          <p:nvPr/>
        </p:nvSpPr>
        <p:spPr>
          <a:xfrm>
            <a:off x="693360" y="896760"/>
            <a:ext cx="7820640" cy="290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                                  </a:t>
            </a:r>
            <a:r>
              <a:rPr b="0" lang="en-US" sz="1800" spc="-1" strike="noStrike">
                <a:latin typeface="Arial"/>
              </a:rPr>
              <a:t>LTO                   vs                          LiFePO4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Energy Density -      Low   80 wh/kg                                 higher  160wh/kg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Cycle Life                20,000          depending on discharge         2 - 4000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Charging TIme       ULTRA FAST                                          FAST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Nominal voltage     2.4V                                                            3.2V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Thermal Stability   Extremely good                                         Very good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Low Temp Perf      Stable down to - 30                   Slowly degrades &lt; zero c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Safety   Very H resist , &gt; chemically stable        High resist  to overheating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Energy Efficiency     95 to 99%                                                90 to 95%  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Discharge speed     Very high                                                 High</a:t>
            </a:r>
            <a:endParaRPr b="0" lang="en-US" sz="1800" spc="-1" strike="noStrike">
              <a:latin typeface="Arial"/>
            </a:endParaRPr>
          </a:p>
          <a:p>
            <a:r>
              <a:rPr b="0" lang="en-US" sz="1800" spc="-1" strike="noStrike">
                <a:latin typeface="Arial"/>
              </a:rPr>
              <a:t>Life Span                up to 20 years                                   up to 6 years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371600" y="232560"/>
            <a:ext cx="6172200" cy="4568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1695960" y="158760"/>
            <a:ext cx="5815080" cy="4870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311760" y="20160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Lead storage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87" name="Google Shape;71;p15" descr=""/>
          <p:cNvPicPr/>
          <p:nvPr/>
        </p:nvPicPr>
        <p:blipFill>
          <a:blip r:embed="rId1"/>
          <a:stretch/>
        </p:blipFill>
        <p:spPr>
          <a:xfrm>
            <a:off x="84600" y="909720"/>
            <a:ext cx="8831160" cy="3657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0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SODIUM     vs     LITHIUM    the important comparison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90" name="Google Shape;78;p16" descr=""/>
          <p:cNvPicPr/>
          <p:nvPr/>
        </p:nvPicPr>
        <p:blipFill>
          <a:blip r:embed="rId1"/>
          <a:stretch/>
        </p:blipFill>
        <p:spPr>
          <a:xfrm>
            <a:off x="311760" y="1152360"/>
            <a:ext cx="4349520" cy="2979360"/>
          </a:xfrm>
          <a:prstGeom prst="rect">
            <a:avLst/>
          </a:prstGeom>
          <a:ln w="0">
            <a:noFill/>
          </a:ln>
        </p:spPr>
      </p:pic>
      <p:pic>
        <p:nvPicPr>
          <p:cNvPr id="91" name="Google Shape;79;p16" descr=""/>
          <p:cNvPicPr/>
          <p:nvPr/>
        </p:nvPicPr>
        <p:blipFill>
          <a:blip r:embed="rId2"/>
          <a:stretch/>
        </p:blipFill>
        <p:spPr>
          <a:xfrm>
            <a:off x="4584960" y="1152360"/>
            <a:ext cx="4246200" cy="2979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% of raw materials used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94" name="Google Shape;86;p17" descr=""/>
          <p:cNvPicPr/>
          <p:nvPr/>
        </p:nvPicPr>
        <p:blipFill>
          <a:blip r:embed="rId1"/>
          <a:stretch/>
        </p:blipFill>
        <p:spPr>
          <a:xfrm>
            <a:off x="311760" y="1055520"/>
            <a:ext cx="8519400" cy="327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Vulnerabilities to using a lithium battery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216000" y="1133280"/>
            <a:ext cx="8519400" cy="425196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26000"/>
          </a:bodyPr>
          <a:p>
            <a:pPr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The BMS on a popular lithium battery shuts off at 11.5V</a:t>
            </a:r>
            <a:r>
              <a:rPr b="1" lang="en" sz="55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en-US" sz="5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Permanent damage from a single deep discharge, </a:t>
            </a:r>
            <a:endParaRPr b="0" lang="en-US" sz="8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Small but measurable risk from thermal runaway,</a:t>
            </a:r>
            <a:r>
              <a:rPr b="1" lang="en" sz="55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Lots of smoke</a:t>
            </a:r>
            <a:r>
              <a:rPr b="1" lang="en" sz="55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en-US" sz="55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Fault light warning system is too generic and open to interpretation</a:t>
            </a:r>
            <a:endParaRPr b="0" lang="en-US" sz="8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Venting requirement for inside cabin use</a:t>
            </a:r>
            <a:endParaRPr b="0" lang="en-US" sz="8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Poor performance in cold temperatures</a:t>
            </a:r>
            <a:endParaRPr b="0" lang="en-US" sz="87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Charger compatibility restrictions</a:t>
            </a:r>
            <a:r>
              <a:rPr b="1" lang="en" sz="55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1" lang="en" sz="8700" spc="-1" strike="noStrike">
                <a:solidFill>
                  <a:srgbClr val="595959"/>
                </a:solidFill>
                <a:latin typeface="Arial"/>
                <a:ea typeface="Arial"/>
              </a:rPr>
              <a:t>force owners to buy companies expensive compatible chargers</a:t>
            </a:r>
            <a:endParaRPr b="0" lang="en-US" sz="8700" spc="-1" strike="noStrike">
              <a:latin typeface="Arial"/>
            </a:endParaRPr>
          </a:p>
          <a:p>
            <a:pPr>
              <a:lnSpc>
                <a:spcPct val="115000"/>
              </a:lnSpc>
              <a:spcAft>
                <a:spcPts val="1199"/>
              </a:spcAft>
              <a:buNone/>
              <a:tabLst>
                <a:tab algn="l" pos="0"/>
              </a:tabLst>
            </a:pPr>
            <a:endParaRPr b="0" lang="en-US" sz="5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311760" y="10440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COLD  TEMPERATURE  IMPACT !!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8735040" y="4506120"/>
            <a:ext cx="96120" cy="619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99" name="Google Shape;99;p19" descr=""/>
          <p:cNvPicPr/>
          <p:nvPr/>
        </p:nvPicPr>
        <p:blipFill>
          <a:blip r:embed="rId1"/>
          <a:stretch/>
        </p:blipFill>
        <p:spPr>
          <a:xfrm>
            <a:off x="311760" y="600840"/>
            <a:ext cx="8519400" cy="451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02" name="Google Shape;106;p20" descr=""/>
          <p:cNvPicPr/>
          <p:nvPr/>
        </p:nvPicPr>
        <p:blipFill>
          <a:blip r:embed="rId1"/>
          <a:stretch/>
        </p:blipFill>
        <p:spPr>
          <a:xfrm>
            <a:off x="200520" y="123480"/>
            <a:ext cx="8631000" cy="501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11760" y="153000"/>
            <a:ext cx="8519400" cy="5716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1000"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rgbClr val="000000"/>
                </a:solidFill>
                <a:latin typeface="Arial"/>
                <a:ea typeface="Arial"/>
              </a:rPr>
              <a:t>Easier to determine SOC with linear sloping curve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400" cy="341532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pic>
        <p:nvPicPr>
          <p:cNvPr id="105" name="Google Shape;113;p21" descr=""/>
          <p:cNvPicPr/>
          <p:nvPr/>
        </p:nvPicPr>
        <p:blipFill>
          <a:blip r:embed="rId1"/>
          <a:stretch/>
        </p:blipFill>
        <p:spPr>
          <a:xfrm>
            <a:off x="0" y="855360"/>
            <a:ext cx="9142920" cy="4250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LibreOffice/7.3.2.2$Windows_X86_64 LibreOffice_project/49f2b1bff42cfccbd8f788c8dc32c1c309559be0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2026-08-11T05:50:12Z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